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9707-0032-4B26-8799-0AE3A1FFDBF8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63D3-2E6C-4854-9A21-9365E6335F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A63D3-2E6C-4854-9A21-9365E6335F2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0174-4E0C-49F8-8807-CEC2917AECF5}" type="datetimeFigureOut">
              <a:rPr lang="es-ES" smtClean="0"/>
              <a:pPr/>
              <a:t>28/10/2009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F546-ED4F-4742-8B04-C0E322147C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639762"/>
          </a:xfrm>
        </p:spPr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28596" y="1785926"/>
            <a:ext cx="4040188" cy="39512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s-ES" sz="1600" b="1" dirty="0"/>
              <a:t>Sector acceso discapacidad</a:t>
            </a:r>
            <a:endParaRPr lang="es-ES" sz="1600" dirty="0"/>
          </a:p>
          <a:p>
            <a:pPr>
              <a:buNone/>
            </a:pPr>
            <a:r>
              <a:rPr lang="es-ES" sz="1600" dirty="0" smtClean="0"/>
              <a:t>	Existe </a:t>
            </a:r>
            <a:r>
              <a:rPr lang="es-ES" sz="1600" dirty="0"/>
              <a:t>riesgo de golpear a las personas que ingresan y salen del municipio, debido a jóvenes que utilizan la entrada de discapacitados como rampa para realizar piruetas en </a:t>
            </a:r>
            <a:r>
              <a:rPr lang="es-ES" sz="1600" dirty="0" smtClean="0"/>
              <a:t>patinetas.</a:t>
            </a:r>
          </a:p>
          <a:p>
            <a:pPr>
              <a:buNone/>
            </a:pPr>
            <a:r>
              <a:rPr lang="es-ES" sz="1600" b="1" dirty="0" smtClean="0"/>
              <a:t>2.	Piso de cemento</a:t>
            </a:r>
            <a:r>
              <a:rPr lang="es-ES" sz="1600" dirty="0" smtClean="0"/>
              <a:t> afinado con tierra de color constituye riesgo en época de lluvia o de riego del frontis municipal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4608531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r>
              <a:rPr lang="es-ES" sz="1700" b="0" dirty="0" smtClean="0"/>
              <a:t>1.- Solicitar </a:t>
            </a:r>
            <a:r>
              <a:rPr lang="es-ES" sz="1700" b="0" dirty="0"/>
              <a:t>a Inspección Municipal que </a:t>
            </a:r>
            <a:r>
              <a:rPr lang="es-ES" sz="1700" b="0" dirty="0" smtClean="0"/>
              <a:t>haga presencia con cierta regularidad a fin de indicar </a:t>
            </a:r>
            <a:r>
              <a:rPr lang="es-ES" sz="1700" b="0" dirty="0"/>
              <a:t>a los jóvenes que no es un lugar </a:t>
            </a:r>
            <a:r>
              <a:rPr lang="es-ES" sz="1700" b="0" dirty="0" smtClean="0"/>
              <a:t>adecuado para </a:t>
            </a:r>
            <a:r>
              <a:rPr lang="es-ES" sz="1700" b="0" dirty="0"/>
              <a:t>realizar ese tipo de deporte</a:t>
            </a:r>
            <a:r>
              <a:rPr lang="es-ES" sz="1700" b="0" dirty="0" smtClean="0"/>
              <a:t>.</a:t>
            </a:r>
          </a:p>
          <a:p>
            <a:endParaRPr lang="es-ES" sz="1700" b="0" dirty="0" smtClean="0"/>
          </a:p>
          <a:p>
            <a:r>
              <a:rPr lang="es-ES" sz="1700" b="0" dirty="0" smtClean="0"/>
              <a:t>2.- Cambiar piso a revestimiento rugoso o poner antideslizantes.</a:t>
            </a:r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28662" y="4125521"/>
            <a:ext cx="3071834" cy="23038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Relaciones Públicas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sz="1600" b="1" dirty="0" smtClean="0"/>
              <a:t>Posición ergonómica</a:t>
            </a:r>
            <a:r>
              <a:rPr lang="es-ES" sz="1600" dirty="0" smtClean="0"/>
              <a:t> de funcionaria no es la adecuada</a:t>
            </a:r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460853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Realizar capacitación  a los funcionarios sobre este tema. Dichas capacitaciones deberán ser impartidas por la mutual.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71875"/>
            <a:ext cx="3571900" cy="2678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Relaciones Públicas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2.	Mueble en mal estado</a:t>
            </a:r>
            <a:r>
              <a:rPr lang="es-ES" sz="1600" dirty="0" smtClean="0"/>
              <a:t>, mueble utilizado como escritorio no se encuentra debidamente clavado a su estructura lo que puede provocar la caída del mismo y causar daño a las funcionarias como a los equipos informáticos puestos sobre el mismo.</a:t>
            </a:r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Fijar elementos  del mueble con tornillos adecuados.</a:t>
            </a:r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4000503"/>
            <a:ext cx="3214710" cy="24110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Relaciones Públicas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3.	Alfombra corrugada</a:t>
            </a:r>
            <a:r>
              <a:rPr lang="es-ES" sz="1600" dirty="0" smtClean="0"/>
              <a:t> provoca riesgo de caída para los usuarios.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714356"/>
            <a:ext cx="4041775" cy="542928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Reinstalar </a:t>
            </a:r>
            <a:r>
              <a:rPr lang="es-ES" sz="1600" b="0" dirty="0" smtClean="0"/>
              <a:t>cubre piso utilizando </a:t>
            </a:r>
            <a:r>
              <a:rPr lang="es-ES" sz="1600" b="0" dirty="0" smtClean="0"/>
              <a:t>pegamento adherente.</a:t>
            </a:r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7659" y="3714752"/>
            <a:ext cx="3238523" cy="24288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Relaciones Públicas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4.	Mueble en altura.  </a:t>
            </a:r>
            <a:r>
              <a:rPr lang="es-ES" sz="1600" dirty="0" smtClean="0"/>
              <a:t>Exceso de peso puede provocar desprendimiento 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Revisar y asegurar mueble.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2409" y="3321843"/>
            <a:ext cx="3762401" cy="2821801"/>
          </a:xfrm>
        </p:spPr>
      </p:pic>
      <p:pic>
        <p:nvPicPr>
          <p:cNvPr id="8" name="7 Imagen" descr="DSC02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3357562"/>
            <a:ext cx="3738587" cy="280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Relaciones Públicas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5.	 Cuadro ornamental </a:t>
            </a:r>
            <a:r>
              <a:rPr lang="es-ES" sz="1600" dirty="0" smtClean="0"/>
              <a:t>ubicado  sobre el dintel  de la puerta, existe peligro de caída en caso de sismo.</a:t>
            </a:r>
          </a:p>
          <a:p>
            <a:pPr>
              <a:buNone/>
            </a:pPr>
            <a:r>
              <a:rPr lang="es-ES" sz="1600" dirty="0" smtClean="0"/>
              <a:t> 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Ubicar el elemento ornamental en un sitio de menor tránsito y mayor seguridad.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1538" y="3357562"/>
            <a:ext cx="2250297" cy="30003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Relaciones Públicas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6.	Silla </a:t>
            </a:r>
            <a:r>
              <a:rPr lang="es-ES" sz="1600" dirty="0" smtClean="0"/>
              <a:t>de escritorio le falta una rueda 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Reparación de silla,  reinstalar rueda faltante, o reemplazo de silla.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357562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Oficina de Partes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192356"/>
            <a:ext cx="4040188" cy="3951288"/>
          </a:xfrm>
        </p:spPr>
        <p:txBody>
          <a:bodyPr/>
          <a:lstStyle/>
          <a:p>
            <a:pPr>
              <a:buAutoNum type="arabicPeriod"/>
            </a:pPr>
            <a:r>
              <a:rPr lang="es-ES" sz="1600" b="1" dirty="0" smtClean="0"/>
              <a:t>Falta </a:t>
            </a:r>
            <a:r>
              <a:rPr lang="es-ES" sz="1600" b="1" dirty="0" smtClean="0"/>
              <a:t>de espacio </a:t>
            </a:r>
            <a:r>
              <a:rPr lang="es-ES" sz="1600" dirty="0" smtClean="0"/>
              <a:t>en lugar de trabajo de </a:t>
            </a:r>
            <a:r>
              <a:rPr lang="es-ES" sz="1600" dirty="0" smtClean="0"/>
              <a:t>Secretaria</a:t>
            </a:r>
            <a:r>
              <a:rPr lang="es-ES" sz="1600" dirty="0" smtClean="0"/>
              <a:t>,  cajonera de escritorio limita accionar de </a:t>
            </a:r>
            <a:r>
              <a:rPr lang="es-ES" sz="1600" dirty="0" smtClean="0"/>
              <a:t>secretaria. Mala </a:t>
            </a:r>
            <a:r>
              <a:rPr lang="es-ES" sz="1600" dirty="0" smtClean="0"/>
              <a:t>ubicación de mesa con impresora y escáner, debido al poco alcance del cableado.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r>
              <a:rPr lang="es-ES" sz="1700" b="0" dirty="0" smtClean="0"/>
              <a:t>Transformar mueble  ubicando cajonera en costado derecho de escritorio, o eliminar esta.</a:t>
            </a:r>
          </a:p>
          <a:p>
            <a:r>
              <a:rPr lang="es-ES" sz="1700" b="0" dirty="0" smtClean="0"/>
              <a:t>Reubicación de la mesa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3429024" cy="25717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Oficina de Partes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00034" y="2143116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s-ES" sz="1600" b="1" dirty="0" smtClean="0"/>
              <a:t>2.	Cableado </a:t>
            </a:r>
            <a:r>
              <a:rPr lang="es-ES" sz="1600" b="1" dirty="0" smtClean="0"/>
              <a:t>en el piso</a:t>
            </a:r>
            <a:r>
              <a:rPr lang="es-ES" sz="1600" dirty="0" smtClean="0"/>
              <a:t> </a:t>
            </a:r>
            <a:r>
              <a:rPr lang="es-ES" sz="1600" dirty="0" smtClean="0"/>
              <a:t>puede causar caídas al enredarse en ellos. 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Unir cableado </a:t>
            </a:r>
            <a:r>
              <a:rPr lang="es-ES" sz="1600" b="0" dirty="0" smtClean="0"/>
              <a:t>al escritorio o pared.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3429024" cy="2571768"/>
          </a:xfrm>
        </p:spPr>
      </p:pic>
      <p:pic>
        <p:nvPicPr>
          <p:cNvPr id="8" name="7 Imagen" descr="DSC02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7" y="3000372"/>
            <a:ext cx="3619528" cy="27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Jurídico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1.	Mueble de archivos </a:t>
            </a:r>
            <a:r>
              <a:rPr lang="es-ES" sz="1600" dirty="0" smtClean="0"/>
              <a:t>en mal estado, la tapa trasera esta desprendida </a:t>
            </a:r>
            <a:r>
              <a:rPr lang="es-ES" sz="1600" dirty="0" smtClean="0"/>
              <a:t> y con clavos </a:t>
            </a:r>
            <a:r>
              <a:rPr lang="es-ES" sz="1600" dirty="0" smtClean="0"/>
              <a:t>a la vista, lo que puede provocar </a:t>
            </a:r>
            <a:r>
              <a:rPr lang="es-ES" sz="1600" dirty="0" smtClean="0"/>
              <a:t>accidentes </a:t>
            </a:r>
            <a:r>
              <a:rPr lang="es-ES" sz="1600" dirty="0" smtClean="0"/>
              <a:t>al enredarse con </a:t>
            </a:r>
            <a:r>
              <a:rPr lang="es-ES" sz="1600" dirty="0" smtClean="0"/>
              <a:t>ellos.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Reparación de mueble, clavar y encolar tapa de mueble.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1" y="3196826"/>
            <a:ext cx="3548087" cy="26610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Jurídico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2.	 Cableado telefónico </a:t>
            </a:r>
            <a:r>
              <a:rPr lang="es-ES" sz="1600" dirty="0" smtClean="0"/>
              <a:t>ubicado en mala posición, tanto en la oficina de la secretaria como del asesor jurídico, se encuentra extendido en lugar de tránsito de los funcionarios </a:t>
            </a:r>
            <a:r>
              <a:rPr lang="es-ES" sz="1600" dirty="0" smtClean="0"/>
              <a:t>lo que puede provocar eventuales accidentes.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Cableado eléctrico se puede fijar a escritorio.</a:t>
            </a:r>
          </a:p>
          <a:p>
            <a:r>
              <a:rPr lang="es-ES" sz="1600" b="0" dirty="0" smtClean="0"/>
              <a:t>Cableado telefónico se puede fijar al piso.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839768"/>
            <a:ext cx="3071834" cy="2303876"/>
          </a:xfrm>
        </p:spPr>
      </p:pic>
      <p:pic>
        <p:nvPicPr>
          <p:cNvPr id="8" name="7 Imagen" descr="DSC02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071810"/>
            <a:ext cx="2286016" cy="304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Tablero Eléctrico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dirty="0" smtClean="0"/>
              <a:t>Tablero </a:t>
            </a:r>
            <a:r>
              <a:rPr lang="es-ES" sz="1600" dirty="0"/>
              <a:t>principal desprendido de </a:t>
            </a:r>
            <a:r>
              <a:rPr lang="es-ES" sz="1600"/>
              <a:t>su </a:t>
            </a:r>
            <a:r>
              <a:rPr lang="es-ES" sz="1600" smtClean="0"/>
              <a:t>sitio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Informar </a:t>
            </a:r>
            <a:r>
              <a:rPr lang="es-ES" sz="1600" b="0" dirty="0"/>
              <a:t>al Departamento de Aseo para que procure su reparación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57224" y="3571876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Jurídico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3.	 </a:t>
            </a:r>
            <a:r>
              <a:rPr lang="es-ES" sz="1600" b="1" dirty="0" smtClean="0"/>
              <a:t>Mala Iluminación </a:t>
            </a:r>
            <a:r>
              <a:rPr lang="es-ES" sz="1600" dirty="0" smtClean="0"/>
              <a:t>por falta </a:t>
            </a:r>
            <a:r>
              <a:rPr lang="es-ES" sz="1600" dirty="0" smtClean="0"/>
              <a:t>de limpieza en luminarias de la oficina del asesor </a:t>
            </a:r>
            <a:r>
              <a:rPr lang="es-ES" sz="1600" dirty="0" smtClean="0"/>
              <a:t>jurídico y otras dependencias municipales.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r>
              <a:rPr lang="es-ES" sz="1700" b="0" dirty="0" smtClean="0"/>
              <a:t>Solicitar al Departamento de Aseo </a:t>
            </a:r>
            <a:r>
              <a:rPr lang="es-ES" sz="1700" b="0" dirty="0" smtClean="0"/>
              <a:t>la limpieza </a:t>
            </a:r>
            <a:r>
              <a:rPr lang="es-ES" sz="1700" b="0" dirty="0" smtClean="0"/>
              <a:t>de las </a:t>
            </a:r>
            <a:r>
              <a:rPr lang="es-ES" sz="1700" b="0" dirty="0" smtClean="0"/>
              <a:t>micas  o difusores, no solo de esta oficina sino que del resto de las dependencias a fin de  lograr eficiencia energética y por ende producir economía.</a:t>
            </a:r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303983"/>
            <a:ext cx="3214710" cy="24110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Jurídico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4.	 Hervidor </a:t>
            </a:r>
            <a:r>
              <a:rPr lang="es-ES" sz="1600" dirty="0" smtClean="0"/>
              <a:t>instalado en el </a:t>
            </a:r>
            <a:r>
              <a:rPr lang="es-ES" sz="1600" dirty="0" smtClean="0"/>
              <a:t>suelo, lugar </a:t>
            </a:r>
            <a:r>
              <a:rPr lang="es-ES" sz="1600" dirty="0" smtClean="0"/>
              <a:t>de tránsito de la secretaria.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Reubicación del hervidor en un lugar menos </a:t>
            </a:r>
            <a:r>
              <a:rPr lang="es-ES" sz="1600" b="0" dirty="0" smtClean="0"/>
              <a:t>transitado y  seguro.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3357586" cy="25181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Aseo y Ornato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	 Oficina Interior </a:t>
            </a:r>
            <a:r>
              <a:rPr lang="es-ES" sz="1600" dirty="0" smtClean="0"/>
              <a:t>cables cruzados </a:t>
            </a:r>
            <a:r>
              <a:rPr lang="es-ES" sz="1600" dirty="0" smtClean="0"/>
              <a:t> en </a:t>
            </a:r>
            <a:r>
              <a:rPr lang="es-ES" sz="1600" dirty="0" smtClean="0"/>
              <a:t>lugar de tránsito de funcionarios.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  <a:endParaRPr lang="es-ES" dirty="0" smtClean="0"/>
          </a:p>
          <a:p>
            <a:r>
              <a:rPr lang="es-ES" sz="1600" b="0" dirty="0" smtClean="0"/>
              <a:t>Unir el cableado al suelo, </a:t>
            </a:r>
            <a:r>
              <a:rPr lang="es-ES" sz="1600" b="0" dirty="0" smtClean="0"/>
              <a:t>al </a:t>
            </a:r>
            <a:r>
              <a:rPr lang="es-ES" sz="1600" b="0" dirty="0" smtClean="0"/>
              <a:t>escritorio o pared. 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Aseo y Ornato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2.	 Oficina Interior </a:t>
            </a:r>
            <a:r>
              <a:rPr lang="es-ES" sz="1600" dirty="0" smtClean="0"/>
              <a:t>papelero mal ubicado, existe riesgo de tropezar.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Nueva ubicación al papelero. 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00438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Aseo y Ornato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3.	Oficina Director </a:t>
            </a:r>
            <a:r>
              <a:rPr lang="es-ES" sz="1600" dirty="0" smtClean="0"/>
              <a:t>el extintor se encuentra en un lugar </a:t>
            </a:r>
            <a:r>
              <a:rPr lang="es-ES" sz="1600" dirty="0" smtClean="0"/>
              <a:t>inadecuado y no visible, sin soporte.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r>
              <a:rPr lang="es-ES" sz="1700" b="0" dirty="0" smtClean="0"/>
              <a:t>Nueva ubicación en lugar </a:t>
            </a:r>
            <a:r>
              <a:rPr lang="es-ES" sz="1700" b="0" dirty="0" smtClean="0"/>
              <a:t> </a:t>
            </a:r>
            <a:r>
              <a:rPr lang="es-ES" sz="1700" b="0" dirty="0" smtClean="0"/>
              <a:t>adecuado, </a:t>
            </a:r>
            <a:r>
              <a:rPr lang="es-ES" sz="1700" b="0" dirty="0" smtClean="0"/>
              <a:t>de </a:t>
            </a:r>
            <a:r>
              <a:rPr lang="es-ES" sz="1700" b="0" dirty="0" smtClean="0"/>
              <a:t>mayor visibilidad y acceso</a:t>
            </a:r>
            <a:r>
              <a:rPr lang="es-ES" sz="1700" b="0" dirty="0" smtClean="0"/>
              <a:t>. Instalar además soporte para extintor. </a:t>
            </a:r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Aseo y Ornato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4.	Oficina Informática </a:t>
            </a:r>
            <a:r>
              <a:rPr lang="es-ES" sz="1600" dirty="0" smtClean="0"/>
              <a:t>cables cruzados en lugar de </a:t>
            </a:r>
            <a:r>
              <a:rPr lang="es-ES" sz="1600" dirty="0" smtClean="0"/>
              <a:t>tránsito, </a:t>
            </a:r>
            <a:r>
              <a:rPr lang="es-ES" sz="1600" dirty="0" smtClean="0"/>
              <a:t>lo que puede </a:t>
            </a:r>
            <a:r>
              <a:rPr lang="es-ES" sz="1600" dirty="0" smtClean="0"/>
              <a:t>provocar eventuales accidentes </a:t>
            </a:r>
            <a:r>
              <a:rPr lang="es-ES" sz="1600" dirty="0" smtClean="0"/>
              <a:t>en el </a:t>
            </a:r>
            <a:r>
              <a:rPr lang="es-ES" sz="1600" dirty="0" smtClean="0"/>
              <a:t>desplazamiento de personal.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Fijar </a:t>
            </a:r>
            <a:r>
              <a:rPr lang="es-ES" sz="1600" b="0" dirty="0" smtClean="0"/>
              <a:t>cables al suelo, pegarlos al escritorio o </a:t>
            </a:r>
            <a:r>
              <a:rPr lang="es-ES" sz="1600" b="0" dirty="0" smtClean="0"/>
              <a:t>pared. 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643314"/>
            <a:ext cx="2857520" cy="2143140"/>
          </a:xfrm>
        </p:spPr>
      </p:pic>
      <p:pic>
        <p:nvPicPr>
          <p:cNvPr id="8" name="7 Imagen" descr="DSC02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214686"/>
            <a:ext cx="4119591" cy="3089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Recursos Humanos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1.	Muebles </a:t>
            </a:r>
            <a:r>
              <a:rPr lang="es-ES" sz="1600" dirty="0" smtClean="0"/>
              <a:t>con </a:t>
            </a:r>
            <a:r>
              <a:rPr lang="es-ES" sz="1600" dirty="0" smtClean="0"/>
              <a:t>peso considerable ubicados </a:t>
            </a:r>
            <a:r>
              <a:rPr lang="es-ES" sz="1600" dirty="0" smtClean="0"/>
              <a:t>sobre cabeza de los </a:t>
            </a:r>
            <a:r>
              <a:rPr lang="es-ES" sz="1600" dirty="0" smtClean="0"/>
              <a:t>funcionaros. Puerta de mueble ubicada fuera de su sitio </a:t>
            </a:r>
            <a:r>
              <a:rPr lang="es-ES" sz="1600" dirty="0" smtClean="0"/>
              <a:t>lo que puede provocar caídas en caso de </a:t>
            </a:r>
            <a:r>
              <a:rPr lang="es-ES" sz="1600" dirty="0" smtClean="0"/>
              <a:t>sismo o por manipulación, </a:t>
            </a:r>
            <a:r>
              <a:rPr lang="es-ES" sz="1600" dirty="0" smtClean="0"/>
              <a:t>con consecuencias graves.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Reubicar los mismos.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53744" y="3786190"/>
            <a:ext cx="1607355" cy="2143140"/>
          </a:xfrm>
        </p:spPr>
      </p:pic>
      <p:pic>
        <p:nvPicPr>
          <p:cNvPr id="8" name="7 Imagen" descr="DSC02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3" y="2714620"/>
            <a:ext cx="2714644" cy="361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Recursos Humanos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2. Cables en exceso</a:t>
            </a:r>
            <a:r>
              <a:rPr lang="es-ES" sz="1600" dirty="0" smtClean="0"/>
              <a:t> sobre el </a:t>
            </a:r>
            <a:r>
              <a:rPr lang="es-ES" sz="1600" dirty="0" smtClean="0"/>
              <a:t>piso, lugar </a:t>
            </a:r>
            <a:r>
              <a:rPr lang="es-ES" sz="1600" dirty="0" smtClean="0"/>
              <a:t>de tránsito de personal lo que puede provocar caídas al enredarse en ellos.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Fijar </a:t>
            </a:r>
            <a:r>
              <a:rPr lang="es-ES" sz="1600" b="0" dirty="0" smtClean="0"/>
              <a:t>cables al suelo, pegarlos al escritorio o </a:t>
            </a:r>
            <a:r>
              <a:rPr lang="es-ES" sz="1600" b="0" dirty="0" smtClean="0"/>
              <a:t>pared.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036091"/>
            <a:ext cx="3857652" cy="28932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Patio </a:t>
            </a:r>
            <a:r>
              <a:rPr lang="es-ES" dirty="0" smtClean="0"/>
              <a:t>Dirección </a:t>
            </a:r>
            <a:r>
              <a:rPr lang="es-ES" dirty="0" smtClean="0"/>
              <a:t>de Salud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Antena</a:t>
            </a:r>
            <a:r>
              <a:rPr lang="es-ES" sz="1600" dirty="0" smtClean="0"/>
              <a:t> </a:t>
            </a:r>
            <a:r>
              <a:rPr lang="es-ES" sz="1600" dirty="0" smtClean="0"/>
              <a:t>se encuentra inclinada debido a falta de vientos (tirantes). Su caída puede provocar accidentes graves.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  <a:endParaRPr lang="es-ES" dirty="0" smtClean="0"/>
          </a:p>
          <a:p>
            <a:r>
              <a:rPr lang="es-ES" sz="1600" b="0" dirty="0" smtClean="0"/>
              <a:t>Reponer </a:t>
            </a:r>
            <a:r>
              <a:rPr lang="es-ES" sz="1600" b="0" dirty="0" smtClean="0"/>
              <a:t>vientos o tirantes faltantes.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71604" y="3000372"/>
            <a:ext cx="2678925" cy="3571900"/>
          </a:xfrm>
        </p:spPr>
      </p:pic>
      <p:pic>
        <p:nvPicPr>
          <p:cNvPr id="8" name="8 Marcador de contenido" descr="Nenúfa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714621"/>
            <a:ext cx="2786082" cy="37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Patio </a:t>
            </a:r>
            <a:r>
              <a:rPr lang="es-ES" dirty="0" smtClean="0"/>
              <a:t>Dirección de Salud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57158" y="1285860"/>
            <a:ext cx="4071966" cy="4929222"/>
          </a:xfrm>
        </p:spPr>
        <p:txBody>
          <a:bodyPr/>
          <a:lstStyle/>
          <a:p>
            <a:pPr algn="just">
              <a:buNone/>
            </a:pPr>
            <a:r>
              <a:rPr lang="es-ES" sz="1600" b="1" dirty="0" smtClean="0"/>
              <a:t>	</a:t>
            </a:r>
            <a:r>
              <a:rPr lang="es-ES" sz="1600" b="1" dirty="0" smtClean="0"/>
              <a:t>Uno de los tirantes </a:t>
            </a:r>
            <a:r>
              <a:rPr lang="es-ES" sz="1600" dirty="0" smtClean="0"/>
              <a:t>que sostiene la antena está </a:t>
            </a:r>
            <a:r>
              <a:rPr lang="es-ES" sz="1600" dirty="0" smtClean="0"/>
              <a:t>sujeto </a:t>
            </a:r>
            <a:r>
              <a:rPr lang="es-ES" sz="1600" dirty="0" smtClean="0"/>
              <a:t>a muro en mal estado, sostenido además con un pilar de madera. Y </a:t>
            </a:r>
            <a:r>
              <a:rPr lang="es-ES" sz="1600" dirty="0" smtClean="0"/>
              <a:t>otro de los tirantes, se encuentra suelto sobre cubierta de mediagua</a:t>
            </a:r>
            <a:r>
              <a:rPr lang="es-ES" sz="1600" dirty="0" smtClean="0"/>
              <a:t>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1600" b="0" dirty="0" smtClean="0"/>
              <a:t> 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8" name="7 Imagen" descr="DSC02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2871" y="2643182"/>
            <a:ext cx="4881598" cy="3661199"/>
          </a:xfrm>
          <a:prstGeom prst="rect">
            <a:avLst/>
          </a:prstGeom>
        </p:spPr>
      </p:pic>
      <p:pic>
        <p:nvPicPr>
          <p:cNvPr id="11" name="9 Marcador de contenido" descr="DSC0267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85786" y="2571744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Salón Municipal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503354"/>
            <a:ext cx="4040188" cy="639762"/>
          </a:xfrm>
        </p:spPr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1600" b="1" dirty="0" smtClean="0"/>
              <a:t>Piso parquet  en mal estado (palmetas sueltas y en estado de pudrición) </a:t>
            </a:r>
            <a:r>
              <a:rPr lang="es-ES" sz="1600" dirty="0" smtClean="0"/>
              <a:t>constituye riesgo de caídas </a:t>
            </a:r>
            <a:r>
              <a:rPr lang="es-ES" sz="1600" dirty="0" smtClean="0"/>
              <a:t>a los usuarios de  tropezar </a:t>
            </a:r>
            <a:r>
              <a:rPr lang="es-ES" sz="1600" dirty="0" smtClean="0"/>
              <a:t>con las palmetas sueltas y riesgo de esguinces de tobillo, en especial las mujeres que utilizan zapato de taco delgado.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Reparación de piso en mal estado.</a:t>
            </a:r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28662" y="3893346"/>
            <a:ext cx="3000396" cy="2250297"/>
          </a:xfrm>
        </p:spPr>
      </p:pic>
      <p:pic>
        <p:nvPicPr>
          <p:cNvPr id="10" name="9 Imagen" descr="DSC02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89" y="3929066"/>
            <a:ext cx="2928959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de Social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1.	</a:t>
            </a:r>
            <a:r>
              <a:rPr lang="es-ES" sz="1600" b="1" dirty="0" smtClean="0"/>
              <a:t>Acceso posterior del Depto. Social mediante peldaño con altura excesiva</a:t>
            </a:r>
            <a:r>
              <a:rPr lang="es-ES" sz="1600" dirty="0" smtClean="0"/>
              <a:t>  </a:t>
            </a:r>
            <a:r>
              <a:rPr lang="es-ES" sz="1600" dirty="0" smtClean="0"/>
              <a:t>aproximadamente 21 cm. </a:t>
            </a:r>
            <a:r>
              <a:rPr lang="es-ES" sz="1600" dirty="0" smtClean="0"/>
              <a:t>de alto.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06551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endParaRPr lang="es-ES" sz="1600" b="0" dirty="0" smtClean="0"/>
          </a:p>
          <a:p>
            <a:r>
              <a:rPr lang="es-ES" sz="1600" b="0" dirty="0" smtClean="0"/>
              <a:t>Normalizar altura de peldaño.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429000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de Social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2.	Oficina Asistente Social, </a:t>
            </a:r>
            <a:r>
              <a:rPr lang="es-ES" sz="1600" dirty="0" smtClean="0"/>
              <a:t>es compartida por dos profesionales un área de </a:t>
            </a:r>
            <a:r>
              <a:rPr lang="es-ES" sz="1600" dirty="0" smtClean="0"/>
              <a:t>2x3 </a:t>
            </a:r>
            <a:r>
              <a:rPr lang="es-ES" sz="1600" dirty="0" err="1" smtClean="0"/>
              <a:t>mts</a:t>
            </a:r>
            <a:r>
              <a:rPr lang="es-ES" sz="1600" dirty="0" smtClean="0"/>
              <a:t>. </a:t>
            </a:r>
            <a:r>
              <a:rPr lang="es-ES" sz="1600" dirty="0" smtClean="0"/>
              <a:t>Aprox., </a:t>
            </a:r>
            <a:r>
              <a:rPr lang="es-ES" sz="1600" dirty="0" smtClean="0"/>
              <a:t>compartiendo escritorio y computador.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06551"/>
            <a:ext cx="4041775" cy="4608531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endParaRPr lang="es-ES" sz="1700" b="0" dirty="0" smtClean="0"/>
          </a:p>
          <a:p>
            <a:r>
              <a:rPr lang="es-ES" sz="1700" b="0" dirty="0" smtClean="0"/>
              <a:t>Realizar una reubicación de los puestos de trabajo de acuerdo a las necesidades del personal y del trabajo realizado.</a:t>
            </a:r>
          </a:p>
          <a:p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1" y="3429000"/>
            <a:ext cx="3714776" cy="2786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Departamento de Social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3.	</a:t>
            </a:r>
            <a:r>
              <a:rPr lang="es-ES" sz="1600" b="1" dirty="0" smtClean="0"/>
              <a:t>Baño </a:t>
            </a:r>
            <a:r>
              <a:rPr lang="es-ES" sz="1600" dirty="0" smtClean="0"/>
              <a:t>presenta varias falencias, </a:t>
            </a:r>
            <a:r>
              <a:rPr lang="es-ES" sz="1600" dirty="0" smtClean="0"/>
              <a:t>una de ellas es el </a:t>
            </a:r>
            <a:r>
              <a:rPr lang="es-ES" sz="1600" dirty="0" smtClean="0"/>
              <a:t>extractor de </a:t>
            </a:r>
            <a:r>
              <a:rPr lang="es-ES" sz="1600" dirty="0" smtClean="0"/>
              <a:t>aire en </a:t>
            </a:r>
            <a:r>
              <a:rPr lang="es-ES" sz="1600" dirty="0" smtClean="0"/>
              <a:t>mal estado </a:t>
            </a:r>
            <a:r>
              <a:rPr lang="es-ES" sz="1600" dirty="0" smtClean="0"/>
              <a:t>(</a:t>
            </a:r>
            <a:r>
              <a:rPr lang="es-ES" sz="1600" dirty="0" smtClean="0"/>
              <a:t>no </a:t>
            </a:r>
            <a:r>
              <a:rPr lang="es-ES" sz="1600" dirty="0" smtClean="0"/>
              <a:t>posee ventana de </a:t>
            </a:r>
            <a:r>
              <a:rPr lang="es-ES" sz="1600" dirty="0" smtClean="0"/>
              <a:t>ventilación), otra:  </a:t>
            </a:r>
            <a:r>
              <a:rPr lang="es-ES" sz="1600" dirty="0" smtClean="0"/>
              <a:t>es un </a:t>
            </a:r>
            <a:r>
              <a:rPr lang="es-ES" sz="1600" dirty="0" smtClean="0"/>
              <a:t>espacio reducido de </a:t>
            </a:r>
            <a:r>
              <a:rPr lang="es-ES" sz="1600" dirty="0" smtClean="0"/>
              <a:t>1.20x 1.60 </a:t>
            </a:r>
            <a:r>
              <a:rPr lang="es-ES" sz="1600" dirty="0" err="1" smtClean="0"/>
              <a:t>mts</a:t>
            </a:r>
            <a:r>
              <a:rPr lang="es-ES" sz="1600" dirty="0" smtClean="0"/>
              <a:t>. </a:t>
            </a:r>
            <a:r>
              <a:rPr lang="es-ES" sz="1600" dirty="0" smtClean="0"/>
              <a:t>aprox. Y compartido </a:t>
            </a:r>
            <a:r>
              <a:rPr lang="es-ES" sz="1600" dirty="0" smtClean="0"/>
              <a:t>por mujeres y hombres.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4786345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sz="2800" dirty="0" smtClean="0"/>
          </a:p>
          <a:p>
            <a:r>
              <a:rPr lang="es-ES" sz="2800" dirty="0" smtClean="0"/>
              <a:t>Sugerencia</a:t>
            </a:r>
            <a:endParaRPr lang="es-ES" sz="2800" dirty="0" smtClean="0"/>
          </a:p>
          <a:p>
            <a:endParaRPr lang="es-ES" sz="1900" b="0" dirty="0" smtClean="0"/>
          </a:p>
          <a:p>
            <a:pPr>
              <a:lnSpc>
                <a:spcPct val="120000"/>
              </a:lnSpc>
            </a:pPr>
            <a:r>
              <a:rPr lang="es-ES" sz="1900" b="0" dirty="0" smtClean="0"/>
              <a:t>Solicitar la reparación del extractor de aire </a:t>
            </a:r>
            <a:r>
              <a:rPr lang="es-ES" sz="1900" b="0" dirty="0" smtClean="0"/>
              <a:t>y  adecuar los servicios higiénicos  para que presten utilidad en forma diferenciada.</a:t>
            </a:r>
            <a:endParaRPr lang="es-ES" sz="1900" b="0" dirty="0" smtClean="0"/>
          </a:p>
          <a:p>
            <a:endParaRPr lang="es-ES" sz="1900" b="0" dirty="0" smtClean="0"/>
          </a:p>
          <a:p>
            <a:endParaRPr lang="es-ES" sz="1900" b="0" dirty="0" smtClean="0"/>
          </a:p>
          <a:p>
            <a:endParaRPr lang="es-ES" sz="1900" b="0" dirty="0"/>
          </a:p>
          <a:p>
            <a:endParaRPr lang="es-ES" sz="1900" b="0" dirty="0" smtClean="0"/>
          </a:p>
          <a:p>
            <a:endParaRPr lang="es-ES" sz="1900" b="0" dirty="0"/>
          </a:p>
          <a:p>
            <a:endParaRPr lang="es-ES" sz="1900" b="0" dirty="0" smtClean="0"/>
          </a:p>
          <a:p>
            <a:endParaRPr lang="es-ES" sz="1900" b="0" dirty="0"/>
          </a:p>
          <a:p>
            <a:endParaRPr lang="es-ES" sz="1900" b="0" dirty="0" smtClean="0"/>
          </a:p>
          <a:p>
            <a:endParaRPr lang="es-ES" sz="1900" b="0" dirty="0"/>
          </a:p>
          <a:p>
            <a:endParaRPr lang="es-ES" sz="1900" b="0" dirty="0" smtClean="0"/>
          </a:p>
          <a:p>
            <a:endParaRPr lang="es-ES" sz="17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786190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Departamento de Social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4.	Cable de </a:t>
            </a:r>
            <a:r>
              <a:rPr lang="es-ES" sz="1600" dirty="0" smtClean="0"/>
              <a:t>red cruzado en silla de atención de público.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endParaRPr lang="es-ES" sz="1600" b="0" dirty="0" smtClean="0"/>
          </a:p>
          <a:p>
            <a:pPr>
              <a:lnSpc>
                <a:spcPct val="120000"/>
              </a:lnSpc>
            </a:pPr>
            <a:r>
              <a:rPr lang="es-ES" sz="1700" b="0" dirty="0" smtClean="0"/>
              <a:t>Anclar el cable al escritorio o al suelo para evitar tropiezos o caídas.</a:t>
            </a:r>
          </a:p>
          <a:p>
            <a:pPr>
              <a:lnSpc>
                <a:spcPct val="120000"/>
              </a:lnSpc>
            </a:pPr>
            <a:endParaRPr lang="es-ES" sz="1700" b="0" dirty="0" smtClean="0"/>
          </a:p>
          <a:p>
            <a:pPr>
              <a:lnSpc>
                <a:spcPct val="120000"/>
              </a:lnSpc>
            </a:pPr>
            <a:endParaRPr lang="es-ES" sz="1700" b="0" dirty="0" smtClean="0"/>
          </a:p>
          <a:p>
            <a:pPr>
              <a:lnSpc>
                <a:spcPct val="120000"/>
              </a:lnSpc>
            </a:pPr>
            <a:endParaRPr lang="es-ES" sz="1700" b="0" dirty="0" smtClean="0"/>
          </a:p>
          <a:p>
            <a:pPr>
              <a:lnSpc>
                <a:spcPct val="120000"/>
              </a:lnSpc>
            </a:pPr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700" b="0" dirty="0" smtClean="0"/>
          </a:p>
          <a:p>
            <a:endParaRPr lang="es-ES" sz="17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786190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Dirección de Planificación y Desarrollo (DIPLAD)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1.	Hervidor </a:t>
            </a:r>
            <a:r>
              <a:rPr lang="es-ES" sz="1600" dirty="0" smtClean="0"/>
              <a:t>ubicado en lugar de tránsito de </a:t>
            </a:r>
            <a:r>
              <a:rPr lang="es-ES" sz="1600" dirty="0" smtClean="0"/>
              <a:t>personal.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06551"/>
            <a:ext cx="4041775" cy="4608531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endParaRPr lang="es-ES" sz="1600" b="0" dirty="0" smtClean="0"/>
          </a:p>
          <a:p>
            <a:pPr>
              <a:lnSpc>
                <a:spcPct val="120000"/>
              </a:lnSpc>
            </a:pPr>
            <a:r>
              <a:rPr lang="es-ES" sz="1700" b="0" dirty="0" smtClean="0"/>
              <a:t>Riesgo de quemadura </a:t>
            </a:r>
            <a:r>
              <a:rPr lang="es-ES" sz="1700" b="0" dirty="0" smtClean="0"/>
              <a:t>por </a:t>
            </a:r>
            <a:r>
              <a:rPr lang="es-ES" sz="1700" b="0" dirty="0" err="1" smtClean="0"/>
              <a:t>volcamiento</a:t>
            </a:r>
            <a:r>
              <a:rPr lang="es-ES" sz="1700" b="0" dirty="0" smtClean="0"/>
              <a:t> de hervidor.</a:t>
            </a:r>
            <a:endParaRPr lang="es-ES" sz="17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2" y="3786190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Dirección de Planificación y Desarrollo (DIPLAD)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AutoNum type="arabicPeriod" startAt="2"/>
            </a:pPr>
            <a:r>
              <a:rPr lang="es-ES" sz="1600" b="1" dirty="0" smtClean="0"/>
              <a:t>Horno </a:t>
            </a:r>
            <a:r>
              <a:rPr lang="es-ES" sz="1600" b="1" dirty="0" smtClean="0"/>
              <a:t>eléctrico </a:t>
            </a:r>
            <a:r>
              <a:rPr lang="es-ES" sz="1600" dirty="0" smtClean="0"/>
              <a:t>ubicado en el suelo tras silla de funcionario.</a:t>
            </a:r>
          </a:p>
          <a:p>
            <a:pPr>
              <a:buNone/>
            </a:pPr>
            <a:r>
              <a:rPr lang="es-ES" sz="1600" dirty="0" smtClean="0"/>
              <a:t>	</a:t>
            </a:r>
            <a:r>
              <a:rPr lang="es-ES" sz="1600" dirty="0" smtClean="0"/>
              <a:t>Falta </a:t>
            </a:r>
            <a:r>
              <a:rPr lang="es-ES" sz="1600" dirty="0" smtClean="0"/>
              <a:t>de espacio para deslizamiento de silla lo que presenta incomodidad </a:t>
            </a:r>
            <a:r>
              <a:rPr lang="es-ES" sz="1600" dirty="0" smtClean="0"/>
              <a:t>al funcionario.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endParaRPr lang="es-ES" sz="1600" b="0" dirty="0" smtClean="0"/>
          </a:p>
          <a:p>
            <a:pPr>
              <a:lnSpc>
                <a:spcPct val="120000"/>
              </a:lnSpc>
            </a:pPr>
            <a:r>
              <a:rPr lang="es-ES" sz="1700" b="0" dirty="0" smtClean="0"/>
              <a:t>Reubicación de horno eléctrico en un sitio más seguro y que no presente incomodidades al personal.</a:t>
            </a:r>
            <a:endParaRPr lang="es-ES" sz="17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28661" y="3571874"/>
            <a:ext cx="3143273" cy="23574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Dirección de Planificación y Desarrollo (DIPLAD)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</a:t>
            </a:r>
            <a:r>
              <a:rPr lang="es-ES" sz="1600" b="1" dirty="0" smtClean="0"/>
              <a:t>3. </a:t>
            </a:r>
            <a:r>
              <a:rPr lang="es-ES" sz="1600" b="1" dirty="0" smtClean="0"/>
              <a:t>Baño, </a:t>
            </a:r>
            <a:r>
              <a:rPr lang="es-ES" sz="1600" dirty="0" smtClean="0"/>
              <a:t>falta </a:t>
            </a:r>
            <a:r>
              <a:rPr lang="es-ES" sz="1600" dirty="0" smtClean="0"/>
              <a:t>limpieza general, </a:t>
            </a:r>
            <a:r>
              <a:rPr lang="es-ES" sz="1600" dirty="0" smtClean="0"/>
              <a:t>el dispensador de papel higiénico esta quebrado. Los funcionarios </a:t>
            </a:r>
            <a:r>
              <a:rPr lang="es-ES" sz="1600" dirty="0" smtClean="0"/>
              <a:t>señalan que baño no cuenta con la aislación acústica adecuada lo que representa incomodidad al momento de utilizar el servicio higiénico. En muchas ocasiones </a:t>
            </a:r>
            <a:r>
              <a:rPr lang="es-ES" sz="1600" dirty="0" smtClean="0"/>
              <a:t> </a:t>
            </a:r>
            <a:r>
              <a:rPr lang="es-ES" sz="1600" dirty="0" smtClean="0"/>
              <a:t>evitan su uso por los problemas señalados anteriormente.</a:t>
            </a: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4786345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Sugerencias</a:t>
            </a:r>
            <a:endParaRPr lang="es-ES" sz="2600" dirty="0" smtClean="0"/>
          </a:p>
          <a:p>
            <a:pPr>
              <a:lnSpc>
                <a:spcPct val="120000"/>
              </a:lnSpc>
            </a:pPr>
            <a:r>
              <a:rPr lang="es-ES" sz="1600" b="0" dirty="0" smtClean="0"/>
              <a:t>Solicitar </a:t>
            </a:r>
            <a:r>
              <a:rPr lang="es-ES" sz="1600" b="0" dirty="0" smtClean="0"/>
              <a:t>al Departamento de Aseo </a:t>
            </a:r>
            <a:r>
              <a:rPr lang="es-ES" sz="1600" b="0" dirty="0" smtClean="0"/>
              <a:t>que se cumpla con la limpieza periódica del recinto.</a:t>
            </a:r>
            <a:endParaRPr lang="es-ES" sz="1600" b="0" dirty="0" smtClean="0"/>
          </a:p>
          <a:p>
            <a:pPr>
              <a:lnSpc>
                <a:spcPct val="120000"/>
              </a:lnSpc>
            </a:pPr>
            <a:r>
              <a:rPr lang="es-ES" sz="1600" b="0" dirty="0" smtClean="0"/>
              <a:t>Instalar aislación  acústica adecuada del recinto. </a:t>
            </a: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7818" y="3095623"/>
            <a:ext cx="2428892" cy="32385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Patio Interior </a:t>
            </a:r>
            <a:br>
              <a:rPr lang="es-ES" dirty="0" smtClean="0"/>
            </a:br>
            <a:r>
              <a:rPr lang="es-ES" dirty="0" smtClean="0"/>
              <a:t>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	1.	</a:t>
            </a:r>
            <a:r>
              <a:rPr lang="es-ES" sz="1600" b="1" dirty="0" smtClean="0"/>
              <a:t>Mal </a:t>
            </a:r>
            <a:r>
              <a:rPr lang="es-ES" sz="1600" b="1" dirty="0" smtClean="0"/>
              <a:t>estado </a:t>
            </a:r>
            <a:r>
              <a:rPr lang="es-ES" sz="1600" b="1" dirty="0" smtClean="0"/>
              <a:t>de los pavimentos, </a:t>
            </a:r>
            <a:r>
              <a:rPr lang="es-ES" sz="1600" dirty="0" smtClean="0"/>
              <a:t>existen palmetas </a:t>
            </a:r>
            <a:r>
              <a:rPr lang="es-ES" sz="1600" dirty="0" smtClean="0"/>
              <a:t>quebradas y fuera de su sitio, lo que puede provocar riesgo </a:t>
            </a:r>
            <a:r>
              <a:rPr lang="es-ES" sz="1600" dirty="0" smtClean="0"/>
              <a:t>de </a:t>
            </a:r>
            <a:r>
              <a:rPr lang="es-ES" sz="1600" dirty="0" smtClean="0"/>
              <a:t>caídas </a:t>
            </a:r>
            <a:r>
              <a:rPr lang="es-ES" sz="1600" dirty="0" smtClean="0"/>
              <a:t>de </a:t>
            </a:r>
            <a:r>
              <a:rPr lang="es-ES" sz="1600" dirty="0" smtClean="0"/>
              <a:t>personas </a:t>
            </a:r>
            <a:r>
              <a:rPr lang="es-ES" sz="1600" dirty="0" smtClean="0"/>
              <a:t>que transitan por ese sector.</a:t>
            </a: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2600" dirty="0" smtClean="0"/>
              <a:t>Sugerencia</a:t>
            </a:r>
          </a:p>
          <a:p>
            <a:endParaRPr lang="es-ES" sz="1600" b="0" dirty="0" smtClean="0"/>
          </a:p>
          <a:p>
            <a:pPr>
              <a:lnSpc>
                <a:spcPct val="120000"/>
              </a:lnSpc>
            </a:pPr>
            <a:r>
              <a:rPr lang="es-ES" sz="1700" b="0" dirty="0" smtClean="0"/>
              <a:t>Reparación de </a:t>
            </a:r>
            <a:r>
              <a:rPr lang="es-ES" sz="1700" b="0" dirty="0" smtClean="0"/>
              <a:t>pavimentos en </a:t>
            </a:r>
            <a:r>
              <a:rPr lang="es-ES" sz="1700" b="0" dirty="0" smtClean="0"/>
              <a:t>mal estado.</a:t>
            </a:r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00100" y="3411140"/>
            <a:ext cx="3643338" cy="27325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Patio Interior </a:t>
            </a:r>
            <a:br>
              <a:rPr lang="es-ES" dirty="0" smtClean="0"/>
            </a:br>
            <a:r>
              <a:rPr lang="es-ES" dirty="0" smtClean="0"/>
              <a:t>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es-ES" sz="1600" b="1" dirty="0" smtClean="0"/>
              <a:t>2</a:t>
            </a:r>
            <a:r>
              <a:rPr lang="es-ES" sz="1600" b="1" dirty="0" smtClean="0"/>
              <a:t>.	Ingreso patio interior desde el sector de salud, </a:t>
            </a:r>
            <a:r>
              <a:rPr lang="es-ES" sz="1600" dirty="0" smtClean="0"/>
              <a:t>existen peldaños improvisados </a:t>
            </a:r>
            <a:r>
              <a:rPr lang="es-ES" sz="1600" dirty="0" smtClean="0"/>
              <a:t>en base a soleras. </a:t>
            </a:r>
            <a:r>
              <a:rPr lang="es-ES" sz="1600" dirty="0" smtClean="0"/>
              <a:t>La entrada tiene un ancho </a:t>
            </a:r>
            <a:r>
              <a:rPr lang="es-ES" sz="1600" dirty="0" smtClean="0"/>
              <a:t>inapropiado y existen elementos puntiagudos que representan riesgos.</a:t>
            </a:r>
          </a:p>
          <a:p>
            <a:pPr algn="just">
              <a:buNone/>
            </a:pPr>
            <a:r>
              <a:rPr lang="es-ES" sz="1600" dirty="0" smtClean="0"/>
              <a:t>	El acceso posterior es altamente utilizado por el personal y eventualmente por usuarios externos.</a:t>
            </a: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Normalizar acceso posterior de municipio con frente a calle Maipú</a:t>
            </a: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pPr>
              <a:lnSpc>
                <a:spcPct val="120000"/>
              </a:lnSpc>
            </a:pPr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625182" y="4214818"/>
            <a:ext cx="1607355" cy="2143140"/>
          </a:xfrm>
        </p:spPr>
      </p:pic>
      <p:pic>
        <p:nvPicPr>
          <p:cNvPr id="8" name="7 Imagen" descr="DSC02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496"/>
            <a:ext cx="2786064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Central Telefónica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2192356"/>
            <a:ext cx="4040188" cy="3951288"/>
          </a:xfrm>
        </p:spPr>
        <p:txBody>
          <a:bodyPr/>
          <a:lstStyle/>
          <a:p>
            <a:r>
              <a:rPr lang="es-ES" sz="1600" dirty="0" smtClean="0"/>
              <a:t>Caída de elementos ornamentales ubicados en altura. (sismos o manipulación).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Reubicación de los elementos en un sitio de menor altura.</a:t>
            </a:r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28661" y="3071810"/>
            <a:ext cx="4095779" cy="30718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Pasillo 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sz="1600" b="1" dirty="0" smtClean="0"/>
              <a:t>Filtración aguas lluvias</a:t>
            </a:r>
            <a:r>
              <a:rPr lang="es-ES" sz="1600" dirty="0" smtClean="0"/>
              <a:t> debido a la techumbre en las estado, existe peligro de caídas por deslizamiento en pasillo por </a:t>
            </a:r>
            <a:r>
              <a:rPr lang="es-ES" sz="1600" dirty="0" smtClean="0"/>
              <a:t>pavimento resbaladizo.</a:t>
            </a:r>
            <a:endParaRPr lang="es-ES" sz="1600" dirty="0" smtClean="0"/>
          </a:p>
          <a:p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06551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Reparación de techumbre y  canal de </a:t>
            </a:r>
            <a:r>
              <a:rPr lang="es-ES" sz="1600" b="0" dirty="0" err="1" smtClean="0"/>
              <a:t>limahoya</a:t>
            </a:r>
            <a:r>
              <a:rPr lang="es-ES" sz="1600" b="0" dirty="0" smtClean="0"/>
              <a:t> de techumbre.</a:t>
            </a:r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876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Pasillo 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	Pérdida de propiedades de adherencia </a:t>
            </a:r>
            <a:r>
              <a:rPr lang="es-ES" sz="1600" dirty="0" smtClean="0"/>
              <a:t> por término de vida útil de gomas antideslizantes en la Oficina de Partes y Departamento Social.</a:t>
            </a:r>
          </a:p>
          <a:p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000108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Cambio  de gomas.</a:t>
            </a:r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85785" y="3571876"/>
            <a:ext cx="3143271" cy="2357454"/>
          </a:xfrm>
        </p:spPr>
      </p:pic>
      <p:pic>
        <p:nvPicPr>
          <p:cNvPr id="8" name="7 Imagen" descr="DSC0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3286124"/>
            <a:ext cx="3429025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Pasillo 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	Mala </a:t>
            </a:r>
            <a:r>
              <a:rPr lang="es-ES" sz="1600" b="1" dirty="0" smtClean="0"/>
              <a:t>ubicación </a:t>
            </a:r>
            <a:r>
              <a:rPr lang="es-ES" sz="1600" dirty="0" smtClean="0"/>
              <a:t>de </a:t>
            </a:r>
            <a:r>
              <a:rPr lang="es-ES" sz="1600" dirty="0" smtClean="0"/>
              <a:t>extintor sobre sillón </a:t>
            </a:r>
            <a:r>
              <a:rPr lang="es-ES" sz="1600" dirty="0" smtClean="0"/>
              <a:t>de espera</a:t>
            </a:r>
            <a:r>
              <a:rPr lang="es-ES" sz="1600" dirty="0" smtClean="0"/>
              <a:t>, existe riesgo de caída en caso de sismo o manipulación</a:t>
            </a:r>
            <a:r>
              <a:rPr lang="es-ES" sz="1600" dirty="0" smtClean="0"/>
              <a:t>, o </a:t>
            </a:r>
            <a:r>
              <a:rPr lang="es-ES" sz="1600" dirty="0" smtClean="0"/>
              <a:t>el usuario puede golpearse la cabeza al levantarse del sillón.</a:t>
            </a:r>
          </a:p>
          <a:p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Reubicación de </a:t>
            </a:r>
            <a:r>
              <a:rPr lang="es-ES" sz="1600" b="0" dirty="0" smtClean="0"/>
              <a:t>sillón o extintor.</a:t>
            </a:r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238500"/>
            <a:ext cx="2357454" cy="31432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Pasillo 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	Piso en mal estado</a:t>
            </a:r>
            <a:r>
              <a:rPr lang="es-ES" sz="1600" dirty="0" smtClean="0"/>
              <a:t> a la salida del Departamento Social debido al levantamiento del piso a causa de las raíces de las palmeras.</a:t>
            </a:r>
          </a:p>
          <a:p>
            <a:pPr>
              <a:buNone/>
            </a:pPr>
            <a:r>
              <a:rPr lang="es-ES" sz="1600" dirty="0" smtClean="0"/>
              <a:t>	Además existe una pendiente que no posee antideslizante lo que puede provocar caída por deslizamiento.</a:t>
            </a:r>
          </a:p>
          <a:p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Cambio de pavimento de pasillos.</a:t>
            </a:r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57224" y="4071942"/>
            <a:ext cx="2857520" cy="2143140"/>
          </a:xfrm>
        </p:spPr>
      </p:pic>
      <p:pic>
        <p:nvPicPr>
          <p:cNvPr id="8" name="7 Imagen" descr="DSC02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4000505"/>
            <a:ext cx="2928958" cy="2196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Pasillo Edificio Consistorial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Riesgo detectado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" sz="1600" b="1" dirty="0" smtClean="0"/>
              <a:t>	Ramas secas de palmeras</a:t>
            </a:r>
            <a:r>
              <a:rPr lang="es-ES" sz="1600" dirty="0" smtClean="0"/>
              <a:t> , caídas eventuales  que pueden  provocar accidente a usuarios.</a:t>
            </a:r>
            <a:endParaRPr lang="es-ES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00562" y="1214422"/>
            <a:ext cx="4041775" cy="4608531"/>
          </a:xfrm>
        </p:spPr>
        <p:txBody>
          <a:bodyPr/>
          <a:lstStyle/>
          <a:p>
            <a:r>
              <a:rPr lang="es-ES" dirty="0" smtClean="0"/>
              <a:t>Sugerencia</a:t>
            </a:r>
          </a:p>
          <a:p>
            <a:r>
              <a:rPr lang="es-ES" sz="1600" b="0" dirty="0" smtClean="0"/>
              <a:t>Realizar poda de palmeras.</a:t>
            </a:r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sz="1600" b="0" dirty="0" smtClean="0"/>
          </a:p>
          <a:p>
            <a:endParaRPr lang="es-ES" sz="1600" b="0" dirty="0"/>
          </a:p>
          <a:p>
            <a:endParaRPr lang="es-ES" dirty="0" smtClean="0"/>
          </a:p>
        </p:txBody>
      </p:sp>
      <p:pic>
        <p:nvPicPr>
          <p:cNvPr id="9" name="8 Marcador de contenido" descr="Nenúfar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928934"/>
            <a:ext cx="2518190" cy="3357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909</Words>
  <Application>Microsoft Office PowerPoint</Application>
  <PresentationFormat>Presentación en pantalla (4:3)</PresentationFormat>
  <Paragraphs>947</Paragraphs>
  <Slides>38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Acceso Edificio Consistorial</vt:lpstr>
      <vt:lpstr>Tablero Eléctrico</vt:lpstr>
      <vt:lpstr>Salón Municipal</vt:lpstr>
      <vt:lpstr>Central Telefónica</vt:lpstr>
      <vt:lpstr>Pasillo Edificio Consistorial</vt:lpstr>
      <vt:lpstr>Pasillo Edificio Consistorial</vt:lpstr>
      <vt:lpstr>Pasillo Edificio Consistorial</vt:lpstr>
      <vt:lpstr>Pasillo Edificio Consistorial</vt:lpstr>
      <vt:lpstr>Pasillo Edificio Consistorial</vt:lpstr>
      <vt:lpstr>Relaciones Públicas</vt:lpstr>
      <vt:lpstr>Relaciones Públicas</vt:lpstr>
      <vt:lpstr>Relaciones Públicas</vt:lpstr>
      <vt:lpstr>Relaciones Públicas</vt:lpstr>
      <vt:lpstr>Relaciones Públicas</vt:lpstr>
      <vt:lpstr>Relaciones Públicas</vt:lpstr>
      <vt:lpstr>Oficina de Partes</vt:lpstr>
      <vt:lpstr>Oficina de Partes</vt:lpstr>
      <vt:lpstr>Departamento Jurídico</vt:lpstr>
      <vt:lpstr>Departamento Jurídico</vt:lpstr>
      <vt:lpstr>Departamento Jurídico</vt:lpstr>
      <vt:lpstr>Departamento Jurídico</vt:lpstr>
      <vt:lpstr>Aseo y Ornato</vt:lpstr>
      <vt:lpstr>Aseo y Ornato</vt:lpstr>
      <vt:lpstr>Aseo y Ornato</vt:lpstr>
      <vt:lpstr>Aseo y Ornato</vt:lpstr>
      <vt:lpstr>Recursos Humanos</vt:lpstr>
      <vt:lpstr>Recursos Humanos</vt:lpstr>
      <vt:lpstr>Patio Dirección de Salud</vt:lpstr>
      <vt:lpstr>Patio Dirección de Salud</vt:lpstr>
      <vt:lpstr>Departamento de Social</vt:lpstr>
      <vt:lpstr>Departamento de Social</vt:lpstr>
      <vt:lpstr>Departamento de Social</vt:lpstr>
      <vt:lpstr>Departamento de Social</vt:lpstr>
      <vt:lpstr>Dirección de Planificación y Desarrollo (DIPLAD)</vt:lpstr>
      <vt:lpstr>Dirección de Planificación y Desarrollo (DIPLAD)</vt:lpstr>
      <vt:lpstr>Dirección de Planificación y Desarrollo (DIPLAD)</vt:lpstr>
      <vt:lpstr>Patio Interior  Edificio Consistorial</vt:lpstr>
      <vt:lpstr>Patio Interior  Edificio Consistorial</vt:lpstr>
    </vt:vector>
  </TitlesOfParts>
  <Company>I Municipalidad de Casablanca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Edificio Consistorial</dc:title>
  <dc:creator>lpulgar</dc:creator>
  <cp:lastModifiedBy>lbustamante</cp:lastModifiedBy>
  <cp:revision>95</cp:revision>
  <dcterms:created xsi:type="dcterms:W3CDTF">2009-10-14T15:37:25Z</dcterms:created>
  <dcterms:modified xsi:type="dcterms:W3CDTF">2009-10-28T20:03:46Z</dcterms:modified>
</cp:coreProperties>
</file>